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74" r:id="rId4"/>
    <p:sldId id="280" r:id="rId5"/>
    <p:sldId id="264" r:id="rId6"/>
    <p:sldId id="281" r:id="rId7"/>
    <p:sldId id="28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bernal.SALUDBCS\Documents\ARCHIVOS%202016\INFORMACION%20SEMANAL%20Y%20MENSUAL\semana%2049-50%202016\BASE%20FLU%2021-12-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bernal.SALUDBCS\Documents\ARCHIVOS%202016\INFORMACION%20SEMANAL%20Y%20MENSUAL\semana%2049-50%202016\reporte%20dengu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bernal.SALUDBCS\Documents\ARCHIVOS%202016\INFORMACION%20SEMANAL%20Y%20MENSUAL\semana%2049-50%202016\reporte%20dengu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200"/>
              <a:t>BCS. CURVA EPIDEMICA SEMANAL DE LA INFLUENZA SEGÚN RESULTADOS 2016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5385034417867582E-2"/>
          <c:y val="7.7290472186122394E-2"/>
          <c:w val="0.91515673748328663"/>
          <c:h val="0.78731213209999251"/>
        </c:manualLayout>
      </c:layout>
      <c:lineChart>
        <c:grouping val="standard"/>
        <c:ser>
          <c:idx val="1"/>
          <c:order val="0"/>
          <c:tx>
            <c:strRef>
              <c:f>GRAFICA!$D$2</c:f>
              <c:strCache>
                <c:ptCount val="1"/>
                <c:pt idx="0">
                  <c:v>PROBABLES 1016</c:v>
                </c:pt>
              </c:strCache>
            </c:strRef>
          </c:tx>
          <c:val>
            <c:numRef>
              <c:f>GRAFICA!$D$3:$D$51</c:f>
              <c:numCache>
                <c:formatCode>General</c:formatCode>
                <c:ptCount val="49"/>
                <c:pt idx="0">
                  <c:v>6</c:v>
                </c:pt>
                <c:pt idx="1">
                  <c:v>9</c:v>
                </c:pt>
                <c:pt idx="2">
                  <c:v>5</c:v>
                </c:pt>
                <c:pt idx="3">
                  <c:v>5</c:v>
                </c:pt>
                <c:pt idx="4">
                  <c:v>18</c:v>
                </c:pt>
                <c:pt idx="5">
                  <c:v>24</c:v>
                </c:pt>
                <c:pt idx="6">
                  <c:v>51</c:v>
                </c:pt>
                <c:pt idx="7">
                  <c:v>67</c:v>
                </c:pt>
                <c:pt idx="8">
                  <c:v>105</c:v>
                </c:pt>
                <c:pt idx="9">
                  <c:v>151</c:v>
                </c:pt>
                <c:pt idx="10">
                  <c:v>116</c:v>
                </c:pt>
                <c:pt idx="11">
                  <c:v>55</c:v>
                </c:pt>
                <c:pt idx="12">
                  <c:v>50</c:v>
                </c:pt>
                <c:pt idx="13">
                  <c:v>33</c:v>
                </c:pt>
                <c:pt idx="14">
                  <c:v>20</c:v>
                </c:pt>
                <c:pt idx="15">
                  <c:v>17</c:v>
                </c:pt>
                <c:pt idx="16">
                  <c:v>13</c:v>
                </c:pt>
                <c:pt idx="17">
                  <c:v>11</c:v>
                </c:pt>
                <c:pt idx="18">
                  <c:v>9</c:v>
                </c:pt>
                <c:pt idx="19">
                  <c:v>11</c:v>
                </c:pt>
                <c:pt idx="20">
                  <c:v>14</c:v>
                </c:pt>
                <c:pt idx="21">
                  <c:v>18</c:v>
                </c:pt>
                <c:pt idx="22">
                  <c:v>8</c:v>
                </c:pt>
                <c:pt idx="23">
                  <c:v>4</c:v>
                </c:pt>
                <c:pt idx="24">
                  <c:v>5</c:v>
                </c:pt>
                <c:pt idx="25">
                  <c:v>10</c:v>
                </c:pt>
                <c:pt idx="26">
                  <c:v>6</c:v>
                </c:pt>
                <c:pt idx="27">
                  <c:v>7</c:v>
                </c:pt>
                <c:pt idx="28">
                  <c:v>8</c:v>
                </c:pt>
                <c:pt idx="29">
                  <c:v>11</c:v>
                </c:pt>
                <c:pt idx="30">
                  <c:v>10</c:v>
                </c:pt>
                <c:pt idx="31">
                  <c:v>5</c:v>
                </c:pt>
                <c:pt idx="32">
                  <c:v>10</c:v>
                </c:pt>
                <c:pt idx="33">
                  <c:v>6</c:v>
                </c:pt>
                <c:pt idx="34">
                  <c:v>5</c:v>
                </c:pt>
                <c:pt idx="35">
                  <c:v>5</c:v>
                </c:pt>
                <c:pt idx="36">
                  <c:v>2</c:v>
                </c:pt>
                <c:pt idx="37">
                  <c:v>3</c:v>
                </c:pt>
                <c:pt idx="38">
                  <c:v>8</c:v>
                </c:pt>
                <c:pt idx="39">
                  <c:v>8</c:v>
                </c:pt>
                <c:pt idx="40">
                  <c:v>14</c:v>
                </c:pt>
                <c:pt idx="41">
                  <c:v>15</c:v>
                </c:pt>
                <c:pt idx="42">
                  <c:v>10</c:v>
                </c:pt>
                <c:pt idx="43">
                  <c:v>5</c:v>
                </c:pt>
                <c:pt idx="44">
                  <c:v>12</c:v>
                </c:pt>
                <c:pt idx="45">
                  <c:v>4</c:v>
                </c:pt>
                <c:pt idx="46">
                  <c:v>8</c:v>
                </c:pt>
                <c:pt idx="47">
                  <c:v>9</c:v>
                </c:pt>
                <c:pt idx="48">
                  <c:v>8</c:v>
                </c:pt>
              </c:numCache>
            </c:numRef>
          </c:val>
        </c:ser>
        <c:ser>
          <c:idx val="2"/>
          <c:order val="1"/>
          <c:tx>
            <c:strRef>
              <c:f>GRAFICA!$E$2</c:f>
              <c:strCache>
                <c:ptCount val="1"/>
                <c:pt idx="0">
                  <c:v>CONFIRMADOS 226</c:v>
                </c:pt>
              </c:strCache>
            </c:strRef>
          </c:tx>
          <c:val>
            <c:numRef>
              <c:f>GRAFICA!$E$3:$E$51</c:f>
              <c:numCache>
                <c:formatCode>General</c:formatCode>
                <c:ptCount val="49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0</c:v>
                </c:pt>
                <c:pt idx="6">
                  <c:v>17</c:v>
                </c:pt>
                <c:pt idx="7">
                  <c:v>21</c:v>
                </c:pt>
                <c:pt idx="8">
                  <c:v>43</c:v>
                </c:pt>
                <c:pt idx="9">
                  <c:v>58</c:v>
                </c:pt>
                <c:pt idx="10">
                  <c:v>31</c:v>
                </c:pt>
                <c:pt idx="11">
                  <c:v>16</c:v>
                </c:pt>
                <c:pt idx="12">
                  <c:v>20</c:v>
                </c:pt>
                <c:pt idx="13">
                  <c:v>2</c:v>
                </c:pt>
                <c:pt idx="14">
                  <c:v>5</c:v>
                </c:pt>
                <c:pt idx="15">
                  <c:v>4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1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</c:numCache>
            </c:numRef>
          </c:val>
        </c:ser>
        <c:marker val="1"/>
        <c:axId val="107980288"/>
        <c:axId val="78636160"/>
      </c:lineChart>
      <c:catAx>
        <c:axId val="1079802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900"/>
                </a:pPr>
                <a:r>
                  <a:rPr lang="en-US" sz="900"/>
                  <a:t>SEMANAS</a:t>
                </a:r>
              </a:p>
            </c:rich>
          </c:tx>
          <c:layout>
            <c:manualLayout>
              <c:xMode val="edge"/>
              <c:yMode val="edge"/>
              <c:x val="0.49478307664372151"/>
              <c:y val="0.95214840863338757"/>
            </c:manualLayout>
          </c:layout>
        </c:title>
        <c:tickLblPos val="nextTo"/>
        <c:txPr>
          <a:bodyPr/>
          <a:lstStyle/>
          <a:p>
            <a:pPr>
              <a:defRPr sz="900"/>
            </a:pPr>
            <a:endParaRPr lang="es-MX"/>
          </a:p>
        </c:txPr>
        <c:crossAx val="78636160"/>
        <c:crosses val="autoZero"/>
        <c:auto val="1"/>
        <c:lblAlgn val="ctr"/>
        <c:lblOffset val="100"/>
      </c:catAx>
      <c:valAx>
        <c:axId val="78636160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CASOS</a:t>
                </a:r>
              </a:p>
            </c:rich>
          </c:tx>
          <c:layout>
            <c:manualLayout>
              <c:xMode val="edge"/>
              <c:yMode val="edge"/>
              <c:x val="3.7174598458211651E-4"/>
              <c:y val="0.35254032566317561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900"/>
            </a:pPr>
            <a:endParaRPr lang="es-MX"/>
          </a:p>
        </c:txPr>
        <c:crossAx val="1079802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028092243186578"/>
          <c:y val="0.41300155441734826"/>
          <c:w val="0.18468763102725375"/>
          <c:h val="0.11704151058787554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BCS . </a:t>
            </a:r>
            <a:r>
              <a:rPr lang="en-US" dirty="0" err="1" smtClean="0"/>
              <a:t>Curva</a:t>
            </a:r>
            <a:r>
              <a:rPr lang="en-US" dirty="0" smtClean="0"/>
              <a:t>   </a:t>
            </a:r>
            <a:r>
              <a:rPr lang="en-US" dirty="0" err="1" smtClean="0"/>
              <a:t>epidémica</a:t>
            </a:r>
            <a:r>
              <a:rPr lang="en-US" dirty="0" smtClean="0"/>
              <a:t>  </a:t>
            </a:r>
            <a:r>
              <a:rPr lang="en-US" dirty="0" err="1" smtClean="0"/>
              <a:t>semanal</a:t>
            </a:r>
            <a:r>
              <a:rPr lang="en-US" dirty="0" smtClean="0"/>
              <a:t>  </a:t>
            </a:r>
            <a:r>
              <a:rPr lang="en-US" dirty="0"/>
              <a:t>a </a:t>
            </a:r>
            <a:r>
              <a:rPr lang="en-US" dirty="0" smtClean="0"/>
              <a:t>Chikungunya </a:t>
            </a:r>
            <a:r>
              <a:rPr lang="en-US" dirty="0"/>
              <a:t>2016</a:t>
            </a:r>
          </a:p>
        </c:rich>
      </c:tx>
      <c:layout>
        <c:manualLayout>
          <c:xMode val="edge"/>
          <c:yMode val="edge"/>
          <c:x val="0.21690518183164834"/>
          <c:y val="6.5764820857946105E-2"/>
        </c:manualLayout>
      </c:layout>
      <c:overlay val="1"/>
    </c:title>
    <c:plotArea>
      <c:layout>
        <c:manualLayout>
          <c:layoutTarget val="inner"/>
          <c:xMode val="edge"/>
          <c:yMode val="edge"/>
          <c:x val="5.8935490206581349E-2"/>
          <c:y val="5.1400554097404488E-2"/>
          <c:w val="0.93046285880931512"/>
          <c:h val="0.79558253135024737"/>
        </c:manualLayout>
      </c:layout>
      <c:areaChart>
        <c:grouping val="standard"/>
        <c:ser>
          <c:idx val="2"/>
          <c:order val="1"/>
          <c:tx>
            <c:strRef>
              <c:f>'curva chik'!$B$5</c:f>
              <c:strCache>
                <c:ptCount val="1"/>
                <c:pt idx="0">
                  <c:v>Total de casos probables CHIK 1047</c:v>
                </c:pt>
              </c:strCache>
            </c:strRef>
          </c:tx>
          <c:val>
            <c:numRef>
              <c:f>'curva chik'!$C$5:$AZ$5</c:f>
              <c:numCache>
                <c:formatCode>General</c:formatCode>
                <c:ptCount val="50"/>
                <c:pt idx="0">
                  <c:v>5</c:v>
                </c:pt>
                <c:pt idx="1">
                  <c:v>8</c:v>
                </c:pt>
                <c:pt idx="2">
                  <c:v>7</c:v>
                </c:pt>
                <c:pt idx="3">
                  <c:v>7</c:v>
                </c:pt>
                <c:pt idx="4">
                  <c:v>8</c:v>
                </c:pt>
                <c:pt idx="5">
                  <c:v>1</c:v>
                </c:pt>
                <c:pt idx="6">
                  <c:v>12</c:v>
                </c:pt>
                <c:pt idx="7">
                  <c:v>8</c:v>
                </c:pt>
                <c:pt idx="8">
                  <c:v>4</c:v>
                </c:pt>
                <c:pt idx="9">
                  <c:v>14</c:v>
                </c:pt>
                <c:pt idx="10">
                  <c:v>6</c:v>
                </c:pt>
                <c:pt idx="11">
                  <c:v>0</c:v>
                </c:pt>
                <c:pt idx="12">
                  <c:v>3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3</c:v>
                </c:pt>
                <c:pt idx="17">
                  <c:v>1</c:v>
                </c:pt>
                <c:pt idx="18">
                  <c:v>4</c:v>
                </c:pt>
                <c:pt idx="19">
                  <c:v>5</c:v>
                </c:pt>
                <c:pt idx="20">
                  <c:v>3</c:v>
                </c:pt>
                <c:pt idx="21">
                  <c:v>0</c:v>
                </c:pt>
                <c:pt idx="22">
                  <c:v>2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4</c:v>
                </c:pt>
                <c:pt idx="29">
                  <c:v>1</c:v>
                </c:pt>
                <c:pt idx="30">
                  <c:v>5</c:v>
                </c:pt>
                <c:pt idx="31">
                  <c:v>7</c:v>
                </c:pt>
                <c:pt idx="32">
                  <c:v>14</c:v>
                </c:pt>
                <c:pt idx="33">
                  <c:v>19</c:v>
                </c:pt>
                <c:pt idx="34">
                  <c:v>20</c:v>
                </c:pt>
                <c:pt idx="35">
                  <c:v>29</c:v>
                </c:pt>
                <c:pt idx="36">
                  <c:v>28</c:v>
                </c:pt>
                <c:pt idx="37">
                  <c:v>40</c:v>
                </c:pt>
                <c:pt idx="38">
                  <c:v>34</c:v>
                </c:pt>
                <c:pt idx="39">
                  <c:v>93</c:v>
                </c:pt>
                <c:pt idx="40">
                  <c:v>85</c:v>
                </c:pt>
                <c:pt idx="41">
                  <c:v>115</c:v>
                </c:pt>
                <c:pt idx="42">
                  <c:v>126</c:v>
                </c:pt>
                <c:pt idx="43">
                  <c:v>94</c:v>
                </c:pt>
                <c:pt idx="44">
                  <c:v>70</c:v>
                </c:pt>
                <c:pt idx="45">
                  <c:v>51</c:v>
                </c:pt>
                <c:pt idx="46">
                  <c:v>36</c:v>
                </c:pt>
                <c:pt idx="47">
                  <c:v>33</c:v>
                </c:pt>
                <c:pt idx="48">
                  <c:v>13</c:v>
                </c:pt>
                <c:pt idx="49">
                  <c:v>6</c:v>
                </c:pt>
              </c:numCache>
            </c:numRef>
          </c:val>
        </c:ser>
        <c:axId val="38433536"/>
        <c:axId val="38436224"/>
      </c:areaChart>
      <c:lineChart>
        <c:grouping val="standard"/>
        <c:ser>
          <c:idx val="1"/>
          <c:order val="0"/>
          <c:tx>
            <c:strRef>
              <c:f>'curva chik'!$B$4</c:f>
              <c:strCache>
                <c:ptCount val="1"/>
                <c:pt idx="0">
                  <c:v>Número de casos de confirmados CHIK  210</c:v>
                </c:pt>
              </c:strCache>
            </c:strRef>
          </c:tx>
          <c:val>
            <c:numRef>
              <c:f>'curva chik'!$C$4:$AZ$4</c:f>
              <c:numCache>
                <c:formatCode>General</c:formatCode>
                <c:ptCount val="5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</c:v>
                </c:pt>
                <c:pt idx="19">
                  <c:v>3</c:v>
                </c:pt>
                <c:pt idx="20">
                  <c:v>2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0</c:v>
                </c:pt>
                <c:pt idx="27">
                  <c:v>1</c:v>
                </c:pt>
                <c:pt idx="28">
                  <c:v>1</c:v>
                </c:pt>
                <c:pt idx="29">
                  <c:v>0</c:v>
                </c:pt>
                <c:pt idx="30">
                  <c:v>3</c:v>
                </c:pt>
                <c:pt idx="31">
                  <c:v>2</c:v>
                </c:pt>
                <c:pt idx="32">
                  <c:v>3</c:v>
                </c:pt>
                <c:pt idx="33">
                  <c:v>6</c:v>
                </c:pt>
                <c:pt idx="34">
                  <c:v>3</c:v>
                </c:pt>
                <c:pt idx="35">
                  <c:v>5</c:v>
                </c:pt>
                <c:pt idx="36">
                  <c:v>11</c:v>
                </c:pt>
                <c:pt idx="37">
                  <c:v>12</c:v>
                </c:pt>
                <c:pt idx="38">
                  <c:v>11</c:v>
                </c:pt>
                <c:pt idx="39">
                  <c:v>32</c:v>
                </c:pt>
                <c:pt idx="40">
                  <c:v>32</c:v>
                </c:pt>
                <c:pt idx="41">
                  <c:v>27</c:v>
                </c:pt>
                <c:pt idx="42">
                  <c:v>11</c:v>
                </c:pt>
                <c:pt idx="43">
                  <c:v>10</c:v>
                </c:pt>
                <c:pt idx="44">
                  <c:v>5</c:v>
                </c:pt>
                <c:pt idx="45">
                  <c:v>13</c:v>
                </c:pt>
                <c:pt idx="46">
                  <c:v>3</c:v>
                </c:pt>
                <c:pt idx="47">
                  <c:v>1</c:v>
                </c:pt>
                <c:pt idx="48">
                  <c:v>0</c:v>
                </c:pt>
                <c:pt idx="49">
                  <c:v>0</c:v>
                </c:pt>
              </c:numCache>
            </c:numRef>
          </c:val>
        </c:ser>
        <c:ser>
          <c:idx val="3"/>
          <c:order val="2"/>
          <c:tx>
            <c:strRef>
              <c:f>'curva chik'!$B$6</c:f>
              <c:strCache>
                <c:ptCount val="1"/>
                <c:pt idx="0">
                  <c:v>Casos estimados CHIK 507</c:v>
                </c:pt>
              </c:strCache>
            </c:strRef>
          </c:tx>
          <c:val>
            <c:numRef>
              <c:f>'curva chik'!$C$6:$AZ$6</c:f>
              <c:numCache>
                <c:formatCode>General</c:formatCode>
                <c:ptCount val="50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5</c:v>
                </c:pt>
                <c:pt idx="4">
                  <c:v>3</c:v>
                </c:pt>
                <c:pt idx="5">
                  <c:v>0</c:v>
                </c:pt>
                <c:pt idx="6">
                  <c:v>2</c:v>
                </c:pt>
                <c:pt idx="7">
                  <c:v>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</c:v>
                </c:pt>
                <c:pt idx="19">
                  <c:v>4</c:v>
                </c:pt>
                <c:pt idx="20">
                  <c:v>3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0</c:v>
                </c:pt>
                <c:pt idx="27">
                  <c:v>1</c:v>
                </c:pt>
                <c:pt idx="28">
                  <c:v>4</c:v>
                </c:pt>
                <c:pt idx="29">
                  <c:v>0</c:v>
                </c:pt>
                <c:pt idx="30">
                  <c:v>5</c:v>
                </c:pt>
                <c:pt idx="31">
                  <c:v>4</c:v>
                </c:pt>
                <c:pt idx="32">
                  <c:v>7</c:v>
                </c:pt>
                <c:pt idx="33">
                  <c:v>10</c:v>
                </c:pt>
                <c:pt idx="34">
                  <c:v>7</c:v>
                </c:pt>
                <c:pt idx="35">
                  <c:v>18</c:v>
                </c:pt>
                <c:pt idx="36">
                  <c:v>18</c:v>
                </c:pt>
                <c:pt idx="37">
                  <c:v>22</c:v>
                </c:pt>
                <c:pt idx="38">
                  <c:v>22</c:v>
                </c:pt>
                <c:pt idx="39">
                  <c:v>69</c:v>
                </c:pt>
                <c:pt idx="40">
                  <c:v>60</c:v>
                </c:pt>
                <c:pt idx="41">
                  <c:v>52</c:v>
                </c:pt>
                <c:pt idx="42">
                  <c:v>43</c:v>
                </c:pt>
                <c:pt idx="43">
                  <c:v>43</c:v>
                </c:pt>
                <c:pt idx="44">
                  <c:v>27</c:v>
                </c:pt>
                <c:pt idx="45">
                  <c:v>29</c:v>
                </c:pt>
                <c:pt idx="46">
                  <c:v>7</c:v>
                </c:pt>
                <c:pt idx="47">
                  <c:v>3</c:v>
                </c:pt>
                <c:pt idx="48">
                  <c:v>0</c:v>
                </c:pt>
                <c:pt idx="49">
                  <c:v>0</c:v>
                </c:pt>
              </c:numCache>
            </c:numRef>
          </c:val>
        </c:ser>
        <c:marker val="1"/>
        <c:axId val="38433536"/>
        <c:axId val="38436224"/>
      </c:lineChart>
      <c:catAx>
        <c:axId val="384335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semanas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900"/>
            </a:pPr>
            <a:endParaRPr lang="es-MX"/>
          </a:p>
        </c:txPr>
        <c:crossAx val="38436224"/>
        <c:crosses val="autoZero"/>
        <c:auto val="1"/>
        <c:lblAlgn val="ctr"/>
        <c:lblOffset val="100"/>
      </c:catAx>
      <c:valAx>
        <c:axId val="38436224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casos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900"/>
            </a:pPr>
            <a:endParaRPr lang="es-MX"/>
          </a:p>
        </c:txPr>
        <c:crossAx val="384335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8246350158611223E-2"/>
          <c:y val="0.31886847477398694"/>
          <c:w val="0.31311419405907615"/>
          <c:h val="0.25115157480314959"/>
        </c:manualLayout>
      </c:layout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BCS. Curva epidemica semanal  a dengue segun resultados 2016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7.0422421466005844E-2"/>
          <c:y val="0.15878313868484573"/>
          <c:w val="0.91717832129055388"/>
          <c:h val="0.69282953724744178"/>
        </c:manualLayout>
      </c:layout>
      <c:lineChart>
        <c:grouping val="standard"/>
        <c:ser>
          <c:idx val="1"/>
          <c:order val="0"/>
          <c:tx>
            <c:strRef>
              <c:f>'curva dengue'!$B$3</c:f>
              <c:strCache>
                <c:ptCount val="1"/>
                <c:pt idx="0">
                  <c:v>Casos confirmados por laboratorio 173</c:v>
                </c:pt>
              </c:strCache>
            </c:strRef>
          </c:tx>
          <c:marker>
            <c:symbol val="none"/>
          </c:marker>
          <c:val>
            <c:numRef>
              <c:f>'curva dengue'!$C$3:$AZ$3</c:f>
              <c:numCache>
                <c:formatCode>General</c:formatCode>
                <c:ptCount val="50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6</c:v>
                </c:pt>
                <c:pt idx="7">
                  <c:v>5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0</c:v>
                </c:pt>
                <c:pt idx="12">
                  <c:v>3</c:v>
                </c:pt>
                <c:pt idx="13">
                  <c:v>5</c:v>
                </c:pt>
                <c:pt idx="14">
                  <c:v>0</c:v>
                </c:pt>
                <c:pt idx="15">
                  <c:v>0</c:v>
                </c:pt>
                <c:pt idx="16">
                  <c:v>2</c:v>
                </c:pt>
                <c:pt idx="17">
                  <c:v>0</c:v>
                </c:pt>
                <c:pt idx="18">
                  <c:v>1</c:v>
                </c:pt>
                <c:pt idx="19">
                  <c:v>1</c:v>
                </c:pt>
                <c:pt idx="20">
                  <c:v>4</c:v>
                </c:pt>
                <c:pt idx="21">
                  <c:v>0</c:v>
                </c:pt>
                <c:pt idx="22">
                  <c:v>1</c:v>
                </c:pt>
                <c:pt idx="23">
                  <c:v>4</c:v>
                </c:pt>
                <c:pt idx="24">
                  <c:v>1</c:v>
                </c:pt>
                <c:pt idx="25">
                  <c:v>1</c:v>
                </c:pt>
                <c:pt idx="26">
                  <c:v>0</c:v>
                </c:pt>
                <c:pt idx="27">
                  <c:v>1</c:v>
                </c:pt>
                <c:pt idx="28">
                  <c:v>0</c:v>
                </c:pt>
                <c:pt idx="29">
                  <c:v>0</c:v>
                </c:pt>
                <c:pt idx="30">
                  <c:v>1</c:v>
                </c:pt>
                <c:pt idx="31">
                  <c:v>1</c:v>
                </c:pt>
                <c:pt idx="32">
                  <c:v>3</c:v>
                </c:pt>
                <c:pt idx="33">
                  <c:v>1</c:v>
                </c:pt>
                <c:pt idx="34">
                  <c:v>1</c:v>
                </c:pt>
                <c:pt idx="35">
                  <c:v>9</c:v>
                </c:pt>
                <c:pt idx="36">
                  <c:v>3</c:v>
                </c:pt>
                <c:pt idx="37">
                  <c:v>9</c:v>
                </c:pt>
                <c:pt idx="38">
                  <c:v>11</c:v>
                </c:pt>
                <c:pt idx="39">
                  <c:v>17</c:v>
                </c:pt>
                <c:pt idx="40">
                  <c:v>15</c:v>
                </c:pt>
                <c:pt idx="41">
                  <c:v>7</c:v>
                </c:pt>
                <c:pt idx="42">
                  <c:v>13</c:v>
                </c:pt>
                <c:pt idx="43">
                  <c:v>7</c:v>
                </c:pt>
                <c:pt idx="44">
                  <c:v>5</c:v>
                </c:pt>
                <c:pt idx="45">
                  <c:v>4</c:v>
                </c:pt>
                <c:pt idx="46">
                  <c:v>3</c:v>
                </c:pt>
                <c:pt idx="47">
                  <c:v>6</c:v>
                </c:pt>
                <c:pt idx="48">
                  <c:v>1</c:v>
                </c:pt>
                <c:pt idx="49">
                  <c:v>0</c:v>
                </c:pt>
              </c:numCache>
            </c:numRef>
          </c:val>
        </c:ser>
        <c:ser>
          <c:idx val="2"/>
          <c:order val="1"/>
          <c:tx>
            <c:strRef>
              <c:f>'curva dengue'!$B$4</c:f>
              <c:strCache>
                <c:ptCount val="1"/>
                <c:pt idx="0">
                  <c:v>Casos probables 1844</c:v>
                </c:pt>
              </c:strCache>
            </c:strRef>
          </c:tx>
          <c:marker>
            <c:symbol val="none"/>
          </c:marker>
          <c:val>
            <c:numRef>
              <c:f>'curva dengue'!$C$4:$AZ$4</c:f>
              <c:numCache>
                <c:formatCode>General</c:formatCode>
                <c:ptCount val="50"/>
                <c:pt idx="0">
                  <c:v>27</c:v>
                </c:pt>
                <c:pt idx="1">
                  <c:v>20</c:v>
                </c:pt>
                <c:pt idx="2">
                  <c:v>17</c:v>
                </c:pt>
                <c:pt idx="3">
                  <c:v>7</c:v>
                </c:pt>
                <c:pt idx="4">
                  <c:v>15</c:v>
                </c:pt>
                <c:pt idx="5">
                  <c:v>20</c:v>
                </c:pt>
                <c:pt idx="6">
                  <c:v>26</c:v>
                </c:pt>
                <c:pt idx="7">
                  <c:v>34</c:v>
                </c:pt>
                <c:pt idx="8">
                  <c:v>36</c:v>
                </c:pt>
                <c:pt idx="9">
                  <c:v>46</c:v>
                </c:pt>
                <c:pt idx="10">
                  <c:v>30</c:v>
                </c:pt>
                <c:pt idx="11">
                  <c:v>12</c:v>
                </c:pt>
                <c:pt idx="12">
                  <c:v>21</c:v>
                </c:pt>
                <c:pt idx="13">
                  <c:v>16</c:v>
                </c:pt>
                <c:pt idx="14">
                  <c:v>20</c:v>
                </c:pt>
                <c:pt idx="15">
                  <c:v>10</c:v>
                </c:pt>
                <c:pt idx="16">
                  <c:v>16</c:v>
                </c:pt>
                <c:pt idx="17">
                  <c:v>10</c:v>
                </c:pt>
                <c:pt idx="18">
                  <c:v>11</c:v>
                </c:pt>
                <c:pt idx="19">
                  <c:v>21</c:v>
                </c:pt>
                <c:pt idx="20">
                  <c:v>17</c:v>
                </c:pt>
                <c:pt idx="21">
                  <c:v>10</c:v>
                </c:pt>
                <c:pt idx="22">
                  <c:v>15</c:v>
                </c:pt>
                <c:pt idx="23">
                  <c:v>16</c:v>
                </c:pt>
                <c:pt idx="24">
                  <c:v>7</c:v>
                </c:pt>
                <c:pt idx="25">
                  <c:v>12</c:v>
                </c:pt>
                <c:pt idx="26">
                  <c:v>6</c:v>
                </c:pt>
                <c:pt idx="27">
                  <c:v>16</c:v>
                </c:pt>
                <c:pt idx="28">
                  <c:v>11</c:v>
                </c:pt>
                <c:pt idx="29">
                  <c:v>8</c:v>
                </c:pt>
                <c:pt idx="30">
                  <c:v>11</c:v>
                </c:pt>
                <c:pt idx="31">
                  <c:v>13</c:v>
                </c:pt>
                <c:pt idx="32">
                  <c:v>13</c:v>
                </c:pt>
                <c:pt idx="33">
                  <c:v>28</c:v>
                </c:pt>
                <c:pt idx="34">
                  <c:v>24</c:v>
                </c:pt>
                <c:pt idx="35">
                  <c:v>49</c:v>
                </c:pt>
                <c:pt idx="36">
                  <c:v>45</c:v>
                </c:pt>
                <c:pt idx="37">
                  <c:v>70</c:v>
                </c:pt>
                <c:pt idx="38">
                  <c:v>113</c:v>
                </c:pt>
                <c:pt idx="39">
                  <c:v>122</c:v>
                </c:pt>
                <c:pt idx="40">
                  <c:v>124</c:v>
                </c:pt>
                <c:pt idx="41">
                  <c:v>123</c:v>
                </c:pt>
                <c:pt idx="42">
                  <c:v>154</c:v>
                </c:pt>
                <c:pt idx="43">
                  <c:v>132</c:v>
                </c:pt>
                <c:pt idx="44">
                  <c:v>113</c:v>
                </c:pt>
                <c:pt idx="45">
                  <c:v>66</c:v>
                </c:pt>
                <c:pt idx="46">
                  <c:v>47</c:v>
                </c:pt>
                <c:pt idx="47">
                  <c:v>36</c:v>
                </c:pt>
                <c:pt idx="48">
                  <c:v>17</c:v>
                </c:pt>
                <c:pt idx="49">
                  <c:v>11</c:v>
                </c:pt>
              </c:numCache>
            </c:numRef>
          </c:val>
        </c:ser>
        <c:ser>
          <c:idx val="3"/>
          <c:order val="2"/>
          <c:tx>
            <c:strRef>
              <c:f>'curva dengue'!$B$5</c:f>
              <c:strCache>
                <c:ptCount val="1"/>
                <c:pt idx="0">
                  <c:v>Casos estimados 425</c:v>
                </c:pt>
              </c:strCache>
            </c:strRef>
          </c:tx>
          <c:marker>
            <c:symbol val="none"/>
          </c:marker>
          <c:val>
            <c:numRef>
              <c:f>'curva dengue'!$C$5:$AZ$5</c:f>
              <c:numCache>
                <c:formatCode>General</c:formatCode>
                <c:ptCount val="50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9</c:v>
                </c:pt>
                <c:pt idx="7">
                  <c:v>7</c:v>
                </c:pt>
                <c:pt idx="8">
                  <c:v>1</c:v>
                </c:pt>
                <c:pt idx="9">
                  <c:v>6</c:v>
                </c:pt>
                <c:pt idx="10">
                  <c:v>3</c:v>
                </c:pt>
                <c:pt idx="11">
                  <c:v>0</c:v>
                </c:pt>
                <c:pt idx="12">
                  <c:v>4</c:v>
                </c:pt>
                <c:pt idx="13">
                  <c:v>7</c:v>
                </c:pt>
                <c:pt idx="14">
                  <c:v>0</c:v>
                </c:pt>
                <c:pt idx="15">
                  <c:v>0</c:v>
                </c:pt>
                <c:pt idx="16">
                  <c:v>3</c:v>
                </c:pt>
                <c:pt idx="17">
                  <c:v>0</c:v>
                </c:pt>
                <c:pt idx="18">
                  <c:v>1</c:v>
                </c:pt>
                <c:pt idx="19">
                  <c:v>1</c:v>
                </c:pt>
                <c:pt idx="20">
                  <c:v>7</c:v>
                </c:pt>
                <c:pt idx="21">
                  <c:v>0</c:v>
                </c:pt>
                <c:pt idx="22">
                  <c:v>2</c:v>
                </c:pt>
                <c:pt idx="23">
                  <c:v>5</c:v>
                </c:pt>
                <c:pt idx="24">
                  <c:v>1</c:v>
                </c:pt>
                <c:pt idx="25">
                  <c:v>2</c:v>
                </c:pt>
                <c:pt idx="26">
                  <c:v>0</c:v>
                </c:pt>
                <c:pt idx="27">
                  <c:v>4</c:v>
                </c:pt>
                <c:pt idx="28">
                  <c:v>0</c:v>
                </c:pt>
                <c:pt idx="29">
                  <c:v>0</c:v>
                </c:pt>
                <c:pt idx="30">
                  <c:v>2</c:v>
                </c:pt>
                <c:pt idx="31">
                  <c:v>1</c:v>
                </c:pt>
                <c:pt idx="32">
                  <c:v>6</c:v>
                </c:pt>
                <c:pt idx="33">
                  <c:v>2</c:v>
                </c:pt>
                <c:pt idx="34">
                  <c:v>2</c:v>
                </c:pt>
                <c:pt idx="35">
                  <c:v>16</c:v>
                </c:pt>
                <c:pt idx="36">
                  <c:v>4</c:v>
                </c:pt>
                <c:pt idx="37">
                  <c:v>14</c:v>
                </c:pt>
                <c:pt idx="38">
                  <c:v>19</c:v>
                </c:pt>
                <c:pt idx="39">
                  <c:v>27</c:v>
                </c:pt>
                <c:pt idx="40">
                  <c:v>24</c:v>
                </c:pt>
                <c:pt idx="41">
                  <c:v>13</c:v>
                </c:pt>
                <c:pt idx="42">
                  <c:v>48</c:v>
                </c:pt>
                <c:pt idx="43">
                  <c:v>42</c:v>
                </c:pt>
                <c:pt idx="44">
                  <c:v>35</c:v>
                </c:pt>
                <c:pt idx="45">
                  <c:v>24</c:v>
                </c:pt>
                <c:pt idx="46">
                  <c:v>24</c:v>
                </c:pt>
                <c:pt idx="47">
                  <c:v>20</c:v>
                </c:pt>
                <c:pt idx="48">
                  <c:v>17</c:v>
                </c:pt>
                <c:pt idx="49">
                  <c:v>0</c:v>
                </c:pt>
              </c:numCache>
            </c:numRef>
          </c:val>
        </c:ser>
        <c:marker val="1"/>
        <c:axId val="64871424"/>
        <c:axId val="65143936"/>
      </c:lineChart>
      <c:catAx>
        <c:axId val="648714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semanas</a:t>
                </a:r>
              </a:p>
            </c:rich>
          </c:tx>
          <c:layout/>
        </c:title>
        <c:tickLblPos val="nextTo"/>
        <c:crossAx val="65143936"/>
        <c:crosses val="autoZero"/>
        <c:auto val="1"/>
        <c:lblAlgn val="ctr"/>
        <c:lblOffset val="100"/>
      </c:catAx>
      <c:valAx>
        <c:axId val="65143936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casos</a:t>
                </a:r>
              </a:p>
            </c:rich>
          </c:tx>
          <c:layout>
            <c:manualLayout>
              <c:xMode val="edge"/>
              <c:yMode val="edge"/>
              <c:x val="3.6533840637200986E-3"/>
              <c:y val="0.27885536120065568"/>
            </c:manualLayout>
          </c:layout>
        </c:title>
        <c:numFmt formatCode="General" sourceLinked="1"/>
        <c:tickLblPos val="nextTo"/>
        <c:crossAx val="64871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1023333333333332"/>
          <c:y val="0.24942403032954222"/>
          <c:w val="0.32771397616468073"/>
          <c:h val="0.24272366960841305"/>
        </c:manualLayout>
      </c:layout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21/12/2016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400" dirty="0" smtClean="0"/>
              <a:t>MORBILIDAD GENERAL, INFLUENZA </a:t>
            </a:r>
          </a:p>
          <a:p>
            <a:r>
              <a:rPr lang="es-MX" sz="2400" dirty="0" smtClean="0"/>
              <a:t>SEMANA EPIDEMIOLOGICA  # </a:t>
            </a:r>
            <a:r>
              <a:rPr lang="es-MX" sz="2400" dirty="0" smtClean="0"/>
              <a:t>49 ampliada         </a:t>
            </a:r>
            <a:endParaRPr lang="es-MX" sz="2400" dirty="0" smtClean="0"/>
          </a:p>
          <a:p>
            <a:r>
              <a:rPr lang="es-MX" sz="2400" dirty="0" smtClean="0"/>
              <a:t>    AÑO 2016</a:t>
            </a:r>
            <a:endParaRPr lang="es-MX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SUIVE WINDOWS. SSA</a:t>
            </a:r>
          </a:p>
          <a:p>
            <a:r>
              <a:rPr lang="es-MX" sz="1000" dirty="0" smtClean="0"/>
              <a:t>CORTE DE INFORMACION AL  </a:t>
            </a:r>
            <a:r>
              <a:rPr lang="es-MX" sz="1000" dirty="0" smtClean="0"/>
              <a:t>21 </a:t>
            </a:r>
            <a:r>
              <a:rPr lang="es-MX" sz="1000" dirty="0" smtClean="0"/>
              <a:t>- 12 -2016   </a:t>
            </a:r>
          </a:p>
          <a:p>
            <a:r>
              <a:rPr lang="es-MX" sz="1000" dirty="0" smtClean="0"/>
              <a:t>DEPARTAMENTO DE VIGILANCIA EPIDEMIOLOGICA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 HIGUERA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8184" y="332656"/>
            <a:ext cx="2102946" cy="1078903"/>
          </a:xfrm>
          <a:prstGeom prst="rect">
            <a:avLst/>
          </a:prstGeom>
        </p:spPr>
      </p:pic>
      <p:graphicFrame>
        <p:nvGraphicFramePr>
          <p:cNvPr id="1046" name="Object 22"/>
          <p:cNvGraphicFramePr>
            <a:graphicFrameLocks noChangeAspect="1"/>
          </p:cNvGraphicFramePr>
          <p:nvPr/>
        </p:nvGraphicFramePr>
        <p:xfrm>
          <a:off x="1619672" y="1844824"/>
          <a:ext cx="5544616" cy="4248472"/>
        </p:xfrm>
        <a:graphic>
          <a:graphicData uri="http://schemas.openxmlformats.org/presentationml/2006/ole">
            <p:oleObj spid="_x0000_s1046" name="Hoja de cálculo" r:id="rId5" imgW="6305580" imgH="703888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INFLUENZA 2016</a:t>
            </a:r>
            <a:endParaRPr lang="es-MX" sz="1200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971600" y="2348880"/>
          <a:ext cx="7056784" cy="2448272"/>
        </p:xfrm>
        <a:graphic>
          <a:graphicData uri="http://schemas.openxmlformats.org/presentationml/2006/ole">
            <p:oleObj spid="_x0000_s29702" name="Hoja de cálculo" r:id="rId5" imgW="9258300" imgH="2676615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INFLUENZA 2016</a:t>
            </a:r>
            <a:endParaRPr lang="es-MX" sz="1200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graphicFrame>
        <p:nvGraphicFramePr>
          <p:cNvPr id="6" name="1 Gráfico"/>
          <p:cNvGraphicFramePr/>
          <p:nvPr/>
        </p:nvGraphicFramePr>
        <p:xfrm>
          <a:off x="395536" y="1988840"/>
          <a:ext cx="842493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535929" y="1268760"/>
            <a:ext cx="5439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REPORTE NACIONAL  SEMANAL DE  </a:t>
            </a:r>
            <a:r>
              <a:rPr lang="es-MX" dirty="0" smtClean="0"/>
              <a:t>INFLUENZA 2016</a:t>
            </a:r>
            <a:endParaRPr lang="es-MX" dirty="0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2240" y="404664"/>
            <a:ext cx="2102946" cy="1078903"/>
          </a:xfrm>
          <a:prstGeom prst="rect">
            <a:avLst/>
          </a:prstGeom>
        </p:spPr>
      </p:pic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2060848"/>
            <a:ext cx="612068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259632" y="1412776"/>
            <a:ext cx="5439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BCS. INFORMACION SEMANAL DE VECTORES 2016</a:t>
            </a:r>
            <a:endParaRPr lang="es-MX" dirty="0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2240" y="404664"/>
            <a:ext cx="2102946" cy="1078903"/>
          </a:xfrm>
          <a:prstGeom prst="rect">
            <a:avLst/>
          </a:prstGeom>
        </p:spPr>
      </p:pic>
      <p:graphicFrame>
        <p:nvGraphicFramePr>
          <p:cNvPr id="6" name="1 Gráfico"/>
          <p:cNvGraphicFramePr/>
          <p:nvPr/>
        </p:nvGraphicFramePr>
        <p:xfrm>
          <a:off x="251520" y="1988840"/>
          <a:ext cx="864096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2240" y="404664"/>
            <a:ext cx="2102946" cy="1078903"/>
          </a:xfrm>
          <a:prstGeom prst="rect">
            <a:avLst/>
          </a:prstGeom>
        </p:spPr>
      </p:pic>
      <p:graphicFrame>
        <p:nvGraphicFramePr>
          <p:cNvPr id="6" name="2 Gráfico"/>
          <p:cNvGraphicFramePr/>
          <p:nvPr/>
        </p:nvGraphicFramePr>
        <p:xfrm>
          <a:off x="179513" y="1709736"/>
          <a:ext cx="8784976" cy="4383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110</Words>
  <Application>Microsoft Office PowerPoint</Application>
  <PresentationFormat>Presentación en pantalla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Tema de Office</vt:lpstr>
      <vt:lpstr>Microsoft Excel Worksheet</vt:lpstr>
      <vt:lpstr>B.C.S.  PANORAMA EPIDEMIOLOGICO 2016</vt:lpstr>
      <vt:lpstr>MORBILIDAD GENERAL </vt:lpstr>
      <vt:lpstr>Diapositiva 3</vt:lpstr>
      <vt:lpstr>Diapositiva 4</vt:lpstr>
      <vt:lpstr>Diapositiva 5</vt:lpstr>
      <vt:lpstr>Diapositiva 6</vt:lpstr>
      <vt:lpstr>Diapositiva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151</cp:revision>
  <dcterms:created xsi:type="dcterms:W3CDTF">2014-01-30T02:50:58Z</dcterms:created>
  <dcterms:modified xsi:type="dcterms:W3CDTF">2016-12-21T21:45:29Z</dcterms:modified>
</cp:coreProperties>
</file>